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6" r:id="rId4"/>
    <p:sldMasterId id="2147483706" r:id="rId5"/>
    <p:sldMasterId id="2147483712" r:id="rId6"/>
    <p:sldMasterId id="2147483724" r:id="rId7"/>
  </p:sldMasterIdLst>
  <p:notesMasterIdLst>
    <p:notesMasterId r:id="rId31"/>
  </p:notesMasterIdLst>
  <p:handoutMasterIdLst>
    <p:handoutMasterId r:id="rId32"/>
  </p:handoutMasterIdLst>
  <p:sldIdLst>
    <p:sldId id="446" r:id="rId8"/>
    <p:sldId id="466" r:id="rId9"/>
    <p:sldId id="467" r:id="rId10"/>
    <p:sldId id="468" r:id="rId11"/>
    <p:sldId id="479" r:id="rId12"/>
    <p:sldId id="480" r:id="rId13"/>
    <p:sldId id="469" r:id="rId14"/>
    <p:sldId id="470" r:id="rId15"/>
    <p:sldId id="477" r:id="rId16"/>
    <p:sldId id="478" r:id="rId17"/>
    <p:sldId id="471" r:id="rId18"/>
    <p:sldId id="481" r:id="rId19"/>
    <p:sldId id="472" r:id="rId20"/>
    <p:sldId id="473" r:id="rId21"/>
    <p:sldId id="474" r:id="rId22"/>
    <p:sldId id="485" r:id="rId23"/>
    <p:sldId id="484" r:id="rId24"/>
    <p:sldId id="483" r:id="rId25"/>
    <p:sldId id="486" r:id="rId26"/>
    <p:sldId id="487" r:id="rId27"/>
    <p:sldId id="488" r:id="rId28"/>
    <p:sldId id="476" r:id="rId29"/>
    <p:sldId id="48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595D12F9-79D9-E9A3-270E-AED302D87211}" name="Karishma Abhijit Bhalshankar" initials="KB" userId="S::bhalshankar.ka@northeastern.edu::12aeb9ae-6dcf-47e6-bd2b-faf5e39540d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67AB"/>
    <a:srgbClr val="8C5896"/>
    <a:srgbClr val="7C6560"/>
    <a:srgbClr val="29282D"/>
    <a:srgbClr val="E288B6"/>
    <a:srgbClr val="D75078"/>
    <a:srgbClr val="B38F6A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47"/>
    <p:restoredTop sz="94626"/>
  </p:normalViewPr>
  <p:slideViewPr>
    <p:cSldViewPr snapToGrid="0">
      <p:cViewPr varScale="1">
        <p:scale>
          <a:sx n="112" d="100"/>
          <a:sy n="112" d="100"/>
        </p:scale>
        <p:origin x="208" y="376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handoutMaster" Target="handoutMasters/handoutMaster1.xml"/><Relationship Id="rId37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theme" Target="theme/theme1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2569B5-2F0D-4E4C-8F39-81E6D95EADE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0FAB2B3-438E-4586-B1AD-4F11766C8782}">
      <dgm:prSet/>
      <dgm:spPr/>
      <dgm:t>
        <a:bodyPr/>
        <a:lstStyle/>
        <a:p>
          <a:r>
            <a:rPr lang="en-US" b="1" dirty="0"/>
            <a:t>Time is critical to respond to and mitigate security breaches</a:t>
          </a:r>
          <a:endParaRPr lang="en-US" dirty="0"/>
        </a:p>
      </dgm:t>
    </dgm:pt>
    <dgm:pt modelId="{90522063-C79C-425E-8517-1BFE8FAAC529}" type="parTrans" cxnId="{4DC5A032-656F-4B73-A5F8-7260BAE44A2B}">
      <dgm:prSet/>
      <dgm:spPr/>
      <dgm:t>
        <a:bodyPr/>
        <a:lstStyle/>
        <a:p>
          <a:endParaRPr lang="en-US"/>
        </a:p>
      </dgm:t>
    </dgm:pt>
    <dgm:pt modelId="{E29EB667-014D-40C5-A4D7-9E236032BBBE}" type="sibTrans" cxnId="{4DC5A032-656F-4B73-A5F8-7260BAE44A2B}">
      <dgm:prSet/>
      <dgm:spPr/>
      <dgm:t>
        <a:bodyPr/>
        <a:lstStyle/>
        <a:p>
          <a:endParaRPr lang="en-US"/>
        </a:p>
      </dgm:t>
    </dgm:pt>
    <dgm:pt modelId="{1403229D-10C3-45E9-A8CB-F23BC8D9D456}">
      <dgm:prSet/>
      <dgm:spPr/>
      <dgm:t>
        <a:bodyPr/>
        <a:lstStyle/>
        <a:p>
          <a:r>
            <a:rPr lang="en-US" b="1" dirty="0"/>
            <a:t>It’s imperative to find new ways to protect critical data from attacks</a:t>
          </a:r>
          <a:endParaRPr lang="en-US" dirty="0"/>
        </a:p>
      </dgm:t>
    </dgm:pt>
    <dgm:pt modelId="{C56F473E-0947-41C6-A0B5-EBF968CA6C59}" type="parTrans" cxnId="{63416305-C4AB-411D-8724-49C6862B126F}">
      <dgm:prSet/>
      <dgm:spPr/>
      <dgm:t>
        <a:bodyPr/>
        <a:lstStyle/>
        <a:p>
          <a:endParaRPr lang="en-US"/>
        </a:p>
      </dgm:t>
    </dgm:pt>
    <dgm:pt modelId="{4C561908-2A39-46CD-9C16-23458E72DA8F}" type="sibTrans" cxnId="{63416305-C4AB-411D-8724-49C6862B126F}">
      <dgm:prSet/>
      <dgm:spPr/>
      <dgm:t>
        <a:bodyPr/>
        <a:lstStyle/>
        <a:p>
          <a:endParaRPr lang="en-US"/>
        </a:p>
      </dgm:t>
    </dgm:pt>
    <dgm:pt modelId="{F0FF22C9-F05E-44F7-BA4F-7F5F2E38DC2F}">
      <dgm:prSet/>
      <dgm:spPr/>
      <dgm:t>
        <a:bodyPr/>
        <a:lstStyle/>
        <a:p>
          <a:r>
            <a:rPr lang="en-US" b="1" dirty="0"/>
            <a:t>AI provides a viable solution to automated Intrusion Detection</a:t>
          </a:r>
          <a:endParaRPr lang="en-US" dirty="0"/>
        </a:p>
      </dgm:t>
    </dgm:pt>
    <dgm:pt modelId="{FE231F36-83FC-43A8-8B96-73D3177E6F2A}" type="parTrans" cxnId="{71DE70AC-E679-4E8B-9C13-BBD047E5EED6}">
      <dgm:prSet/>
      <dgm:spPr/>
      <dgm:t>
        <a:bodyPr/>
        <a:lstStyle/>
        <a:p>
          <a:endParaRPr lang="en-US"/>
        </a:p>
      </dgm:t>
    </dgm:pt>
    <dgm:pt modelId="{FF4347D8-6EF2-4FEA-B61C-F768C8E9C5D2}" type="sibTrans" cxnId="{71DE70AC-E679-4E8B-9C13-BBD047E5EED6}">
      <dgm:prSet/>
      <dgm:spPr/>
      <dgm:t>
        <a:bodyPr/>
        <a:lstStyle/>
        <a:p>
          <a:endParaRPr lang="en-US"/>
        </a:p>
      </dgm:t>
    </dgm:pt>
    <dgm:pt modelId="{C0095AB2-794B-4A1E-BAF2-BE1E6B2B2BEA}" type="pres">
      <dgm:prSet presAssocID="{292569B5-2F0D-4E4C-8F39-81E6D95EADE3}" presName="root" presStyleCnt="0">
        <dgm:presLayoutVars>
          <dgm:dir/>
          <dgm:resizeHandles val="exact"/>
        </dgm:presLayoutVars>
      </dgm:prSet>
      <dgm:spPr/>
    </dgm:pt>
    <dgm:pt modelId="{22BD6F48-5109-4597-9321-8FAD3E20F572}" type="pres">
      <dgm:prSet presAssocID="{40FAB2B3-438E-4586-B1AD-4F11766C8782}" presName="compNode" presStyleCnt="0"/>
      <dgm:spPr/>
    </dgm:pt>
    <dgm:pt modelId="{34ED6768-00E1-497F-8BA4-7FFEA255CEC0}" type="pres">
      <dgm:prSet presAssocID="{40FAB2B3-438E-4586-B1AD-4F11766C8782}" presName="bgRect" presStyleLbl="bgShp" presStyleIdx="0" presStyleCnt="3"/>
      <dgm:spPr/>
    </dgm:pt>
    <dgm:pt modelId="{50E6A76D-C2D0-4D73-8636-F4BD3E0C0FCE}" type="pres">
      <dgm:prSet presAssocID="{40FAB2B3-438E-4586-B1AD-4F11766C878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BA8B873-35B3-4EB0-A9AA-39230F18FD13}" type="pres">
      <dgm:prSet presAssocID="{40FAB2B3-438E-4586-B1AD-4F11766C8782}" presName="spaceRect" presStyleCnt="0"/>
      <dgm:spPr/>
    </dgm:pt>
    <dgm:pt modelId="{746ACE8D-994A-4E48-B1F8-D382483C0AD2}" type="pres">
      <dgm:prSet presAssocID="{40FAB2B3-438E-4586-B1AD-4F11766C8782}" presName="parTx" presStyleLbl="revTx" presStyleIdx="0" presStyleCnt="3">
        <dgm:presLayoutVars>
          <dgm:chMax val="0"/>
          <dgm:chPref val="0"/>
        </dgm:presLayoutVars>
      </dgm:prSet>
      <dgm:spPr/>
    </dgm:pt>
    <dgm:pt modelId="{D486430A-3D64-4E65-A51E-2F88049FD34E}" type="pres">
      <dgm:prSet presAssocID="{E29EB667-014D-40C5-A4D7-9E236032BBBE}" presName="sibTrans" presStyleCnt="0"/>
      <dgm:spPr/>
    </dgm:pt>
    <dgm:pt modelId="{2CC8C5D6-6033-4473-9128-5322A3BF98BC}" type="pres">
      <dgm:prSet presAssocID="{1403229D-10C3-45E9-A8CB-F23BC8D9D456}" presName="compNode" presStyleCnt="0"/>
      <dgm:spPr/>
    </dgm:pt>
    <dgm:pt modelId="{2A6D3742-98CC-4A35-9FA2-22C283943B5B}" type="pres">
      <dgm:prSet presAssocID="{1403229D-10C3-45E9-A8CB-F23BC8D9D456}" presName="bgRect" presStyleLbl="bgShp" presStyleIdx="1" presStyleCnt="3"/>
      <dgm:spPr/>
    </dgm:pt>
    <dgm:pt modelId="{A8184554-6C02-4ECB-B0C7-259E17BD810A}" type="pres">
      <dgm:prSet presAssocID="{1403229D-10C3-45E9-A8CB-F23BC8D9D45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0191000-162E-4916-B2AD-7352FDC9B736}" type="pres">
      <dgm:prSet presAssocID="{1403229D-10C3-45E9-A8CB-F23BC8D9D456}" presName="spaceRect" presStyleCnt="0"/>
      <dgm:spPr/>
    </dgm:pt>
    <dgm:pt modelId="{3A820B10-50BD-4230-A460-BD9AFB099F5C}" type="pres">
      <dgm:prSet presAssocID="{1403229D-10C3-45E9-A8CB-F23BC8D9D456}" presName="parTx" presStyleLbl="revTx" presStyleIdx="1" presStyleCnt="3">
        <dgm:presLayoutVars>
          <dgm:chMax val="0"/>
          <dgm:chPref val="0"/>
        </dgm:presLayoutVars>
      </dgm:prSet>
      <dgm:spPr/>
    </dgm:pt>
    <dgm:pt modelId="{E0D0E053-2110-45D1-A5B0-AFC53640C53C}" type="pres">
      <dgm:prSet presAssocID="{4C561908-2A39-46CD-9C16-23458E72DA8F}" presName="sibTrans" presStyleCnt="0"/>
      <dgm:spPr/>
    </dgm:pt>
    <dgm:pt modelId="{8717FB11-8255-4F63-A26E-CE7E6E93E58D}" type="pres">
      <dgm:prSet presAssocID="{F0FF22C9-F05E-44F7-BA4F-7F5F2E38DC2F}" presName="compNode" presStyleCnt="0"/>
      <dgm:spPr/>
    </dgm:pt>
    <dgm:pt modelId="{672C7539-FC75-4ED9-B84F-B39EDEA83650}" type="pres">
      <dgm:prSet presAssocID="{F0FF22C9-F05E-44F7-BA4F-7F5F2E38DC2F}" presName="bgRect" presStyleLbl="bgShp" presStyleIdx="2" presStyleCnt="3"/>
      <dgm:spPr/>
    </dgm:pt>
    <dgm:pt modelId="{0CDC30CF-AA06-4BDA-B06E-15434FBE24D5}" type="pres">
      <dgm:prSet presAssocID="{F0FF22C9-F05E-44F7-BA4F-7F5F2E38DC2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ntains"/>
        </a:ext>
      </dgm:extLst>
    </dgm:pt>
    <dgm:pt modelId="{AF8C05CC-8CF3-4881-926A-C37B8015D19C}" type="pres">
      <dgm:prSet presAssocID="{F0FF22C9-F05E-44F7-BA4F-7F5F2E38DC2F}" presName="spaceRect" presStyleCnt="0"/>
      <dgm:spPr/>
    </dgm:pt>
    <dgm:pt modelId="{F2D92928-CD04-41CD-A45A-0BCDBDB21411}" type="pres">
      <dgm:prSet presAssocID="{F0FF22C9-F05E-44F7-BA4F-7F5F2E38DC2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3416305-C4AB-411D-8724-49C6862B126F}" srcId="{292569B5-2F0D-4E4C-8F39-81E6D95EADE3}" destId="{1403229D-10C3-45E9-A8CB-F23BC8D9D456}" srcOrd="1" destOrd="0" parTransId="{C56F473E-0947-41C6-A0B5-EBF968CA6C59}" sibTransId="{4C561908-2A39-46CD-9C16-23458E72DA8F}"/>
    <dgm:cxn modelId="{80D1DD26-4735-43EE-B689-D3364FD36CD8}" type="presOf" srcId="{40FAB2B3-438E-4586-B1AD-4F11766C8782}" destId="{746ACE8D-994A-4E48-B1F8-D382483C0AD2}" srcOrd="0" destOrd="0" presId="urn:microsoft.com/office/officeart/2018/2/layout/IconVerticalSolidList"/>
    <dgm:cxn modelId="{4DC5A032-656F-4B73-A5F8-7260BAE44A2B}" srcId="{292569B5-2F0D-4E4C-8F39-81E6D95EADE3}" destId="{40FAB2B3-438E-4586-B1AD-4F11766C8782}" srcOrd="0" destOrd="0" parTransId="{90522063-C79C-425E-8517-1BFE8FAAC529}" sibTransId="{E29EB667-014D-40C5-A4D7-9E236032BBBE}"/>
    <dgm:cxn modelId="{64602189-6C14-4694-A1EF-FF530AC4ECE8}" type="presOf" srcId="{292569B5-2F0D-4E4C-8F39-81E6D95EADE3}" destId="{C0095AB2-794B-4A1E-BAF2-BE1E6B2B2BEA}" srcOrd="0" destOrd="0" presId="urn:microsoft.com/office/officeart/2018/2/layout/IconVerticalSolidList"/>
    <dgm:cxn modelId="{71DE70AC-E679-4E8B-9C13-BBD047E5EED6}" srcId="{292569B5-2F0D-4E4C-8F39-81E6D95EADE3}" destId="{F0FF22C9-F05E-44F7-BA4F-7F5F2E38DC2F}" srcOrd="2" destOrd="0" parTransId="{FE231F36-83FC-43A8-8B96-73D3177E6F2A}" sibTransId="{FF4347D8-6EF2-4FEA-B61C-F768C8E9C5D2}"/>
    <dgm:cxn modelId="{BE69EAD9-A433-4098-8C98-5C743E502CEB}" type="presOf" srcId="{F0FF22C9-F05E-44F7-BA4F-7F5F2E38DC2F}" destId="{F2D92928-CD04-41CD-A45A-0BCDBDB21411}" srcOrd="0" destOrd="0" presId="urn:microsoft.com/office/officeart/2018/2/layout/IconVerticalSolidList"/>
    <dgm:cxn modelId="{7FABA4FC-2785-4E0C-84D5-1765010B571E}" type="presOf" srcId="{1403229D-10C3-45E9-A8CB-F23BC8D9D456}" destId="{3A820B10-50BD-4230-A460-BD9AFB099F5C}" srcOrd="0" destOrd="0" presId="urn:microsoft.com/office/officeart/2018/2/layout/IconVerticalSolidList"/>
    <dgm:cxn modelId="{1A9443F3-B114-40B6-9EB3-D44D2D9D12BE}" type="presParOf" srcId="{C0095AB2-794B-4A1E-BAF2-BE1E6B2B2BEA}" destId="{22BD6F48-5109-4597-9321-8FAD3E20F572}" srcOrd="0" destOrd="0" presId="urn:microsoft.com/office/officeart/2018/2/layout/IconVerticalSolidList"/>
    <dgm:cxn modelId="{5A3A0301-FA90-4002-BC10-A994596B8D3C}" type="presParOf" srcId="{22BD6F48-5109-4597-9321-8FAD3E20F572}" destId="{34ED6768-00E1-497F-8BA4-7FFEA255CEC0}" srcOrd="0" destOrd="0" presId="urn:microsoft.com/office/officeart/2018/2/layout/IconVerticalSolidList"/>
    <dgm:cxn modelId="{445DC1F4-4CFA-4CF2-B711-AAFAEA7733CA}" type="presParOf" srcId="{22BD6F48-5109-4597-9321-8FAD3E20F572}" destId="{50E6A76D-C2D0-4D73-8636-F4BD3E0C0FCE}" srcOrd="1" destOrd="0" presId="urn:microsoft.com/office/officeart/2018/2/layout/IconVerticalSolidList"/>
    <dgm:cxn modelId="{D6946036-9264-414B-9594-ADC8BC9D63E0}" type="presParOf" srcId="{22BD6F48-5109-4597-9321-8FAD3E20F572}" destId="{4BA8B873-35B3-4EB0-A9AA-39230F18FD13}" srcOrd="2" destOrd="0" presId="urn:microsoft.com/office/officeart/2018/2/layout/IconVerticalSolidList"/>
    <dgm:cxn modelId="{E78A693B-AE2B-4C2D-BB65-9192A3BC8362}" type="presParOf" srcId="{22BD6F48-5109-4597-9321-8FAD3E20F572}" destId="{746ACE8D-994A-4E48-B1F8-D382483C0AD2}" srcOrd="3" destOrd="0" presId="urn:microsoft.com/office/officeart/2018/2/layout/IconVerticalSolidList"/>
    <dgm:cxn modelId="{2C651280-A5F3-4E05-8AD6-CDFDD59731DB}" type="presParOf" srcId="{C0095AB2-794B-4A1E-BAF2-BE1E6B2B2BEA}" destId="{D486430A-3D64-4E65-A51E-2F88049FD34E}" srcOrd="1" destOrd="0" presId="urn:microsoft.com/office/officeart/2018/2/layout/IconVerticalSolidList"/>
    <dgm:cxn modelId="{5505A3D3-52AE-457B-B299-CE75BE6008E1}" type="presParOf" srcId="{C0095AB2-794B-4A1E-BAF2-BE1E6B2B2BEA}" destId="{2CC8C5D6-6033-4473-9128-5322A3BF98BC}" srcOrd="2" destOrd="0" presId="urn:microsoft.com/office/officeart/2018/2/layout/IconVerticalSolidList"/>
    <dgm:cxn modelId="{58E1D123-E4ED-4DF1-961D-D91C9A923856}" type="presParOf" srcId="{2CC8C5D6-6033-4473-9128-5322A3BF98BC}" destId="{2A6D3742-98CC-4A35-9FA2-22C283943B5B}" srcOrd="0" destOrd="0" presId="urn:microsoft.com/office/officeart/2018/2/layout/IconVerticalSolidList"/>
    <dgm:cxn modelId="{27B1C9E3-3C56-42B1-BF29-79D966375E18}" type="presParOf" srcId="{2CC8C5D6-6033-4473-9128-5322A3BF98BC}" destId="{A8184554-6C02-4ECB-B0C7-259E17BD810A}" srcOrd="1" destOrd="0" presId="urn:microsoft.com/office/officeart/2018/2/layout/IconVerticalSolidList"/>
    <dgm:cxn modelId="{661630F3-19EA-4254-AAB6-6F20DA0B37B0}" type="presParOf" srcId="{2CC8C5D6-6033-4473-9128-5322A3BF98BC}" destId="{70191000-162E-4916-B2AD-7352FDC9B736}" srcOrd="2" destOrd="0" presId="urn:microsoft.com/office/officeart/2018/2/layout/IconVerticalSolidList"/>
    <dgm:cxn modelId="{13AC62B0-D2E6-4CB1-9E4D-3E8129A8B252}" type="presParOf" srcId="{2CC8C5D6-6033-4473-9128-5322A3BF98BC}" destId="{3A820B10-50BD-4230-A460-BD9AFB099F5C}" srcOrd="3" destOrd="0" presId="urn:microsoft.com/office/officeart/2018/2/layout/IconVerticalSolidList"/>
    <dgm:cxn modelId="{84126E9B-153B-4E81-8646-595B3FA36BCA}" type="presParOf" srcId="{C0095AB2-794B-4A1E-BAF2-BE1E6B2B2BEA}" destId="{E0D0E053-2110-45D1-A5B0-AFC53640C53C}" srcOrd="3" destOrd="0" presId="urn:microsoft.com/office/officeart/2018/2/layout/IconVerticalSolidList"/>
    <dgm:cxn modelId="{6A0EF6A5-54A9-446E-9C7E-9A3955ACCA91}" type="presParOf" srcId="{C0095AB2-794B-4A1E-BAF2-BE1E6B2B2BEA}" destId="{8717FB11-8255-4F63-A26E-CE7E6E93E58D}" srcOrd="4" destOrd="0" presId="urn:microsoft.com/office/officeart/2018/2/layout/IconVerticalSolidList"/>
    <dgm:cxn modelId="{957A7D1B-C8F8-448D-8F74-61B0573436AE}" type="presParOf" srcId="{8717FB11-8255-4F63-A26E-CE7E6E93E58D}" destId="{672C7539-FC75-4ED9-B84F-B39EDEA83650}" srcOrd="0" destOrd="0" presId="urn:microsoft.com/office/officeart/2018/2/layout/IconVerticalSolidList"/>
    <dgm:cxn modelId="{0D5E70E8-518E-4508-8EAF-3AC75881AD59}" type="presParOf" srcId="{8717FB11-8255-4F63-A26E-CE7E6E93E58D}" destId="{0CDC30CF-AA06-4BDA-B06E-15434FBE24D5}" srcOrd="1" destOrd="0" presId="urn:microsoft.com/office/officeart/2018/2/layout/IconVerticalSolidList"/>
    <dgm:cxn modelId="{F98C0D1A-0F28-405D-89F8-DE5AE2D018C9}" type="presParOf" srcId="{8717FB11-8255-4F63-A26E-CE7E6E93E58D}" destId="{AF8C05CC-8CF3-4881-926A-C37B8015D19C}" srcOrd="2" destOrd="0" presId="urn:microsoft.com/office/officeart/2018/2/layout/IconVerticalSolidList"/>
    <dgm:cxn modelId="{DF3E2BE0-9A0C-43CA-A3C7-C2C9C3DA9C61}" type="presParOf" srcId="{8717FB11-8255-4F63-A26E-CE7E6E93E58D}" destId="{F2D92928-CD04-41CD-A45A-0BCDBDB2141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ED6768-00E1-497F-8BA4-7FFEA255CEC0}">
      <dsp:nvSpPr>
        <dsp:cNvPr id="0" name=""/>
        <dsp:cNvSpPr/>
      </dsp:nvSpPr>
      <dsp:spPr>
        <a:xfrm>
          <a:off x="0" y="671"/>
          <a:ext cx="5861090" cy="15719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6A76D-C2D0-4D73-8636-F4BD3E0C0FCE}">
      <dsp:nvSpPr>
        <dsp:cNvPr id="0" name=""/>
        <dsp:cNvSpPr/>
      </dsp:nvSpPr>
      <dsp:spPr>
        <a:xfrm>
          <a:off x="475513" y="354359"/>
          <a:ext cx="864569" cy="8645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6ACE8D-994A-4E48-B1F8-D382483C0AD2}">
      <dsp:nvSpPr>
        <dsp:cNvPr id="0" name=""/>
        <dsp:cNvSpPr/>
      </dsp:nvSpPr>
      <dsp:spPr>
        <a:xfrm>
          <a:off x="1815596" y="671"/>
          <a:ext cx="4045493" cy="1571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364" tIns="166364" rIns="166364" bIns="16636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Time is critical to respond to and mitigate security breaches</a:t>
          </a:r>
          <a:endParaRPr lang="en-US" sz="2400" kern="1200" dirty="0"/>
        </a:p>
      </dsp:txBody>
      <dsp:txXfrm>
        <a:off x="1815596" y="671"/>
        <a:ext cx="4045493" cy="1571944"/>
      </dsp:txXfrm>
    </dsp:sp>
    <dsp:sp modelId="{2A6D3742-98CC-4A35-9FA2-22C283943B5B}">
      <dsp:nvSpPr>
        <dsp:cNvPr id="0" name=""/>
        <dsp:cNvSpPr/>
      </dsp:nvSpPr>
      <dsp:spPr>
        <a:xfrm>
          <a:off x="0" y="1965602"/>
          <a:ext cx="5861090" cy="15719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184554-6C02-4ECB-B0C7-259E17BD810A}">
      <dsp:nvSpPr>
        <dsp:cNvPr id="0" name=""/>
        <dsp:cNvSpPr/>
      </dsp:nvSpPr>
      <dsp:spPr>
        <a:xfrm>
          <a:off x="475513" y="2319290"/>
          <a:ext cx="864569" cy="8645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820B10-50BD-4230-A460-BD9AFB099F5C}">
      <dsp:nvSpPr>
        <dsp:cNvPr id="0" name=""/>
        <dsp:cNvSpPr/>
      </dsp:nvSpPr>
      <dsp:spPr>
        <a:xfrm>
          <a:off x="1815596" y="1965602"/>
          <a:ext cx="4045493" cy="1571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364" tIns="166364" rIns="166364" bIns="16636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It’s imperative to find new ways to protect critical data from attacks</a:t>
          </a:r>
          <a:endParaRPr lang="en-US" sz="2400" kern="1200" dirty="0"/>
        </a:p>
      </dsp:txBody>
      <dsp:txXfrm>
        <a:off x="1815596" y="1965602"/>
        <a:ext cx="4045493" cy="1571944"/>
      </dsp:txXfrm>
    </dsp:sp>
    <dsp:sp modelId="{672C7539-FC75-4ED9-B84F-B39EDEA83650}">
      <dsp:nvSpPr>
        <dsp:cNvPr id="0" name=""/>
        <dsp:cNvSpPr/>
      </dsp:nvSpPr>
      <dsp:spPr>
        <a:xfrm>
          <a:off x="0" y="3930533"/>
          <a:ext cx="5861090" cy="15719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DC30CF-AA06-4BDA-B06E-15434FBE24D5}">
      <dsp:nvSpPr>
        <dsp:cNvPr id="0" name=""/>
        <dsp:cNvSpPr/>
      </dsp:nvSpPr>
      <dsp:spPr>
        <a:xfrm>
          <a:off x="475513" y="4284221"/>
          <a:ext cx="864569" cy="8645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D92928-CD04-41CD-A45A-0BCDBDB21411}">
      <dsp:nvSpPr>
        <dsp:cNvPr id="0" name=""/>
        <dsp:cNvSpPr/>
      </dsp:nvSpPr>
      <dsp:spPr>
        <a:xfrm>
          <a:off x="1815596" y="3930533"/>
          <a:ext cx="4045493" cy="1571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364" tIns="166364" rIns="166364" bIns="16636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AI provides a viable solution to automated Intrusion Detection</a:t>
          </a:r>
          <a:endParaRPr lang="en-US" sz="2400" kern="1200" dirty="0"/>
        </a:p>
      </dsp:txBody>
      <dsp:txXfrm>
        <a:off x="1815596" y="3930533"/>
        <a:ext cx="4045493" cy="15719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3/26/23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3/26/23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084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3/26/23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3/26/23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  <p:sldLayoutId id="214748373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3/26/23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3/26/23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9459" r="15904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122363"/>
            <a:ext cx="4508357" cy="3204134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dirty="0">
                <a:solidFill>
                  <a:schemeClr val="tx1"/>
                </a:solidFill>
              </a:rPr>
              <a:t>EAI Capstone Project</a:t>
            </a:r>
            <a:br>
              <a:rPr lang="en-US" sz="3000" dirty="0">
                <a:solidFill>
                  <a:schemeClr val="tx1"/>
                </a:solidFill>
              </a:rPr>
            </a:br>
            <a:br>
              <a:rPr lang="en-US" sz="3000" dirty="0">
                <a:solidFill>
                  <a:schemeClr val="tx1"/>
                </a:solidFill>
              </a:rPr>
            </a:br>
            <a:r>
              <a:rPr lang="en-US" sz="3000" dirty="0">
                <a:solidFill>
                  <a:schemeClr val="tx1"/>
                </a:solidFill>
              </a:rPr>
              <a:t>Intrusion Detection System Using Artificial Intelligence</a:t>
            </a:r>
            <a:br>
              <a:rPr lang="en-US" sz="3000" dirty="0">
                <a:solidFill>
                  <a:schemeClr val="tx1"/>
                </a:solidFill>
              </a:rPr>
            </a:b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91539E7-3C9D-824E-9DBF-E96FBD4E1A7E}"/>
              </a:ext>
            </a:extLst>
          </p:cNvPr>
          <p:cNvSpPr txBox="1">
            <a:spLocks/>
          </p:cNvSpPr>
          <p:nvPr/>
        </p:nvSpPr>
        <p:spPr>
          <a:xfrm>
            <a:off x="215670" y="1894341"/>
            <a:ext cx="4508357" cy="320413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2D19AB35-8A4F-E3BC-DDE0-FE275DF28E87}"/>
              </a:ext>
            </a:extLst>
          </p:cNvPr>
          <p:cNvSpPr txBox="1">
            <a:spLocks/>
          </p:cNvSpPr>
          <p:nvPr/>
        </p:nvSpPr>
        <p:spPr>
          <a:xfrm>
            <a:off x="477778" y="3022902"/>
            <a:ext cx="4508357" cy="320413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Craig Perkins</a:t>
            </a:r>
          </a:p>
          <a:p>
            <a:pPr>
              <a:lnSpc>
                <a:spcPct val="90000"/>
              </a:lnSpc>
            </a:pP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January 2023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EAI6980 </a:t>
            </a:r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1668426" y="1254763"/>
            <a:ext cx="3444948" cy="24817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Balance of Classes in the Dataset</a:t>
            </a:r>
          </a:p>
        </p:txBody>
      </p:sp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22579499-9830-D571-62C6-A64FDFF29F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"/>
          <a:stretch/>
        </p:blipFill>
        <p:spPr>
          <a:xfrm>
            <a:off x="6107503" y="685799"/>
            <a:ext cx="5410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076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594360" y="687478"/>
            <a:ext cx="6432132" cy="17396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+mj-lt"/>
                <a:ea typeface="+mj-ea"/>
                <a:cs typeface="+mj-cs"/>
              </a:rPr>
              <a:t>Model 1 – </a:t>
            </a:r>
            <a:r>
              <a:rPr lang="en-US" sz="4800" b="1" dirty="0" err="1">
                <a:latin typeface="+mj-lt"/>
                <a:ea typeface="+mj-ea"/>
                <a:cs typeface="+mj-cs"/>
              </a:rPr>
              <a:t>sk</a:t>
            </a:r>
            <a:r>
              <a:rPr lang="en-US" sz="4800" b="1" dirty="0">
                <a:latin typeface="+mj-lt"/>
                <a:ea typeface="+mj-ea"/>
                <a:cs typeface="+mj-cs"/>
              </a:rPr>
              <a:t>-learn - Logistic Classifier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5EC5B5-9F5A-A79C-605A-9A8AC66C273D}"/>
              </a:ext>
            </a:extLst>
          </p:cNvPr>
          <p:cNvSpPr txBox="1"/>
          <p:nvPr/>
        </p:nvSpPr>
        <p:spPr>
          <a:xfrm>
            <a:off x="594360" y="3155626"/>
            <a:ext cx="6432132" cy="2935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First model performed was a Logistic Regression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The Logistic classifier had 85.3% accuracy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The classifier was quick to train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B047016C-4129-F5E8-29E0-CDC233FE69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9" r="1" b="1"/>
          <a:stretch/>
        </p:blipFill>
        <p:spPr>
          <a:xfrm>
            <a:off x="8333180" y="576072"/>
            <a:ext cx="2984096" cy="2679192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A31B9E48-C0E4-BC8E-F4DA-2CF8AE40A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784" y="3429000"/>
            <a:ext cx="3882887" cy="267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46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1A12658B-A9DE-1F86-75F2-7880E9FE9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118676"/>
              </p:ext>
            </p:extLst>
          </p:nvPr>
        </p:nvGraphicFramePr>
        <p:xfrm>
          <a:off x="643467" y="938696"/>
          <a:ext cx="10905068" cy="5673487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  <a:tableStyleId>{5C22544A-7EE6-4342-B048-85BDC9FD1C3A}</a:tableStyleId>
              </a:tblPr>
              <a:tblGrid>
                <a:gridCol w="2844937">
                  <a:extLst>
                    <a:ext uri="{9D8B030D-6E8A-4147-A177-3AD203B41FA5}">
                      <a16:colId xmlns:a16="http://schemas.microsoft.com/office/drawing/2014/main" val="2483902048"/>
                    </a:ext>
                  </a:extLst>
                </a:gridCol>
                <a:gridCol w="2838793">
                  <a:extLst>
                    <a:ext uri="{9D8B030D-6E8A-4147-A177-3AD203B41FA5}">
                      <a16:colId xmlns:a16="http://schemas.microsoft.com/office/drawing/2014/main" val="4136480772"/>
                    </a:ext>
                  </a:extLst>
                </a:gridCol>
                <a:gridCol w="2841004">
                  <a:extLst>
                    <a:ext uri="{9D8B030D-6E8A-4147-A177-3AD203B41FA5}">
                      <a16:colId xmlns:a16="http://schemas.microsoft.com/office/drawing/2014/main" val="934635563"/>
                    </a:ext>
                  </a:extLst>
                </a:gridCol>
                <a:gridCol w="2380334">
                  <a:extLst>
                    <a:ext uri="{9D8B030D-6E8A-4147-A177-3AD203B41FA5}">
                      <a16:colId xmlns:a16="http://schemas.microsoft.com/office/drawing/2014/main" val="434001233"/>
                    </a:ext>
                  </a:extLst>
                </a:gridCol>
              </a:tblGrid>
              <a:tr h="448224"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Model 2 – Decision Tree</a:t>
                      </a:r>
                    </a:p>
                  </a:txBody>
                  <a:tcPr marL="65823" marR="94033" marT="18807" marB="141049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Model 3 – Random Forest</a:t>
                      </a:r>
                    </a:p>
                  </a:txBody>
                  <a:tcPr marL="65823" marR="94033" marT="18807" marB="141049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cap="none" spc="0" dirty="0">
                          <a:solidFill>
                            <a:schemeClr val="tx1"/>
                          </a:solidFill>
                        </a:rPr>
                        <a:t>Model 4 – </a:t>
                      </a:r>
                      <a:r>
                        <a:rPr lang="en-US" sz="1600" b="1" cap="none" spc="0" dirty="0" err="1">
                          <a:solidFill>
                            <a:schemeClr val="tx1"/>
                          </a:solidFill>
                        </a:rPr>
                        <a:t>XGBoost</a:t>
                      </a:r>
                      <a:r>
                        <a:rPr lang="en-US" sz="1600" b="1" cap="none" spc="0" dirty="0">
                          <a:solidFill>
                            <a:schemeClr val="tx1"/>
                          </a:solidFill>
                        </a:rPr>
                        <a:t> Classifier</a:t>
                      </a:r>
                    </a:p>
                  </a:txBody>
                  <a:tcPr marL="65823" marR="94033" marT="18807" marB="141049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cap="none" spc="0" dirty="0">
                          <a:solidFill>
                            <a:schemeClr val="tx1"/>
                          </a:solidFill>
                        </a:rPr>
                        <a:t>Model 5 – Ada Boost Classifier</a:t>
                      </a:r>
                    </a:p>
                  </a:txBody>
                  <a:tcPr marL="65823" marR="94033" marT="18807" marB="141049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134953"/>
                  </a:ext>
                </a:extLst>
              </a:tr>
              <a:tr h="4146850"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{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</a:rPr>
                        <a:t>ccp_alpha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': 0.0,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</a:rPr>
                        <a:t>class_weight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 'criterion': '</a:t>
                      </a:r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</a:rPr>
                        <a:t>gini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',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</a:rPr>
                        <a:t>max_depth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</a:rPr>
                        <a:t>max_features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</a:rPr>
                        <a:t>max_leaf_nodes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</a:rPr>
                        <a:t>min_impurity_decrease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': 0.0,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</a:rPr>
                        <a:t>min_samples_leaf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': 1,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</a:rPr>
                        <a:t>min_samples_split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': 2,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</a:rPr>
                        <a:t>min_weight_fraction_leaf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': 0.0,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</a:rPr>
                        <a:t>random_state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 'splitter': 'best'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</a:txBody>
                  <a:tcPr marL="65823" marR="94033" marT="18807" marB="141049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{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'bootstrap': True,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ccp_alpha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0.0,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class_weight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'criterion':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gini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max_depth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max_features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'sqrt',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max_leaf_nodes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max_samples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min_impurity_decrease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0.0,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min_samples_leaf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1,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min_samples_split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2,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min_weight_fraction_leaf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0.0,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n_estimators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100,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n_jobs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oob_score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False,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random_state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'verbose': 0,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warm_start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False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  <a:p>
                      <a:endParaRPr lang="en-US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5823" marR="94033" marT="18807" marB="14104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{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'objective':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binary:logistic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use_label_encoder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base_score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'booster':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'callbacks':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colsample_bylevel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colsample_bynode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colsample_bytree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early_stopping_rounds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enable_categorical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False,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eval_metric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feature_types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'gamma':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gpu_id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grow_policy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importance_type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interaction_constraints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learning_rate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max_bin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max_cat_threshold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max_cat_to_onehot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max_delta_step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max_depth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max_leaves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min_child_weight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'missing': nan,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monotone_constraints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n_estimators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100,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n_jobs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num_parallel_tree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'predictor':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random_state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42,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reg_alpha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reg_lambda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sampling_method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scale_pos_weight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'subsample':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tree_method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validate_parameters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'verbosity': None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</a:txBody>
                  <a:tcPr marL="65823" marR="94033" marT="18807" marB="14104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{</a:t>
                      </a:r>
                    </a:p>
                    <a:p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 'algorithm': 'SAMME.R',</a:t>
                      </a:r>
                    </a:p>
                    <a:p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000" cap="none" spc="0" dirty="0" err="1">
                          <a:solidFill>
                            <a:schemeClr val="tx1"/>
                          </a:solidFill>
                        </a:rPr>
                        <a:t>base_estimator</a:t>
                      </a:r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': 'deprecated',</a:t>
                      </a:r>
                    </a:p>
                    <a:p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 'estimator': None,</a:t>
                      </a:r>
                    </a:p>
                    <a:p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000" cap="none" spc="0" dirty="0" err="1">
                          <a:solidFill>
                            <a:schemeClr val="tx1"/>
                          </a:solidFill>
                        </a:rPr>
                        <a:t>learning_rate</a:t>
                      </a:r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': 1.0,</a:t>
                      </a:r>
                    </a:p>
                    <a:p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000" cap="none" spc="0" dirty="0" err="1">
                          <a:solidFill>
                            <a:schemeClr val="tx1"/>
                          </a:solidFill>
                        </a:rPr>
                        <a:t>n_estimators</a:t>
                      </a:r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': 50,</a:t>
                      </a:r>
                    </a:p>
                    <a:p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000" cap="none" spc="0" dirty="0" err="1">
                          <a:solidFill>
                            <a:schemeClr val="tx1"/>
                          </a:solidFill>
                        </a:rPr>
                        <a:t>random_state</a:t>
                      </a:r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': None</a:t>
                      </a:r>
                    </a:p>
                    <a:p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</a:txBody>
                  <a:tcPr marL="65823" marR="94033" marT="18807" marB="14104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054048"/>
                  </a:ext>
                </a:extLst>
              </a:tr>
              <a:tr h="385535"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Accuracy: 85.7%</a:t>
                      </a:r>
                    </a:p>
                  </a:txBody>
                  <a:tcPr marL="65823" marR="94033" marT="18807" marB="141049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Accuracy: 89.2%</a:t>
                      </a:r>
                    </a:p>
                  </a:txBody>
                  <a:tcPr marL="65823" marR="94033" marT="18807" marB="14104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Accuracy 88.6%</a:t>
                      </a:r>
                    </a:p>
                  </a:txBody>
                  <a:tcPr marL="65823" marR="94033" marT="18807" marB="14104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Accuracy: 87.8%</a:t>
                      </a:r>
                    </a:p>
                  </a:txBody>
                  <a:tcPr marL="65823" marR="94033" marT="18807" marB="14104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93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8432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AutoGluon</a:t>
            </a: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Using </a:t>
            </a:r>
            <a:r>
              <a:rPr lang="en-US" sz="3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AutoML</a:t>
            </a: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for Model Selection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5EC5B5-9F5A-A79C-605A-9A8AC66C273D}"/>
              </a:ext>
            </a:extLst>
          </p:cNvPr>
          <p:cNvSpPr txBox="1"/>
          <p:nvPr/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 dirty="0" err="1"/>
              <a:t>AutoML</a:t>
            </a:r>
            <a:r>
              <a:rPr lang="en-US" sz="1300" b="1" dirty="0"/>
              <a:t> is useful for model selection and getting a baseline accuracy to improve upon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b="1" dirty="0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 dirty="0" err="1"/>
              <a:t>AutoML</a:t>
            </a:r>
            <a:r>
              <a:rPr lang="en-US" sz="1300" b="1" dirty="0"/>
              <a:t> tools quickly perform hyperparameter tuning and create a leaderboard of models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b="1" dirty="0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 dirty="0"/>
              <a:t>Leadership is ranked by </a:t>
            </a:r>
            <a:r>
              <a:rPr lang="en-US" sz="1300" b="1" dirty="0" err="1"/>
              <a:t>eval_metric</a:t>
            </a:r>
            <a:r>
              <a:rPr lang="en-US" sz="1300" b="1" dirty="0"/>
              <a:t> – default is accuracy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544D5AE-64E9-EC23-2CD6-00953D35A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583" y="2734056"/>
            <a:ext cx="8497226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50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630936" y="630936"/>
            <a:ext cx="3599688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Neural Networks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5EC5B5-9F5A-A79C-605A-9A8AC66C273D}"/>
              </a:ext>
            </a:extLst>
          </p:cNvPr>
          <p:cNvSpPr txBox="1"/>
          <p:nvPr/>
        </p:nvSpPr>
        <p:spPr>
          <a:xfrm>
            <a:off x="4474462" y="630936"/>
            <a:ext cx="7074409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FFFFFF"/>
                </a:solidFill>
              </a:rPr>
              <a:t>Used </a:t>
            </a:r>
            <a:r>
              <a:rPr lang="en-US" sz="1500" b="1" dirty="0" err="1">
                <a:solidFill>
                  <a:srgbClr val="FFFFFF"/>
                </a:solidFill>
              </a:rPr>
              <a:t>Keras</a:t>
            </a:r>
            <a:r>
              <a:rPr lang="en-US" sz="1500" b="1" dirty="0">
                <a:solidFill>
                  <a:srgbClr val="FFFFFF"/>
                </a:solidFill>
              </a:rPr>
              <a:t> and </a:t>
            </a:r>
            <a:r>
              <a:rPr lang="en-US" sz="1500" b="1" dirty="0" err="1">
                <a:solidFill>
                  <a:srgbClr val="FFFFFF"/>
                </a:solidFill>
              </a:rPr>
              <a:t>Tensorflow</a:t>
            </a:r>
            <a:endParaRPr lang="en-US" sz="1500" b="1" dirty="0">
              <a:solidFill>
                <a:srgbClr val="FFFFFF"/>
              </a:solidFill>
            </a:endParaRP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FFFFFF"/>
              </a:solidFill>
            </a:endParaRP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FFFFFF"/>
                </a:solidFill>
              </a:rPr>
              <a:t>Built a Multi-Layer perceptron (MLP 2, 3 and 4 Layer), GRU and LSTM models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FFFFFF"/>
              </a:solidFill>
            </a:endParaRP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FFFFFF"/>
                </a:solidFill>
              </a:rPr>
              <a:t>LSTM was the highest rank on validation set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FFFFFF"/>
              </a:solidFill>
            </a:endParaRP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FFFFFF"/>
                </a:solidFill>
              </a:rPr>
              <a:t>Metrics below are for validation set – 75% train and 25% validate</a:t>
            </a:r>
          </a:p>
        </p:txBody>
      </p:sp>
      <p:pic>
        <p:nvPicPr>
          <p:cNvPr id="7" name="Picture 6" descr="Table, calendar&#10;&#10;Description automatically generated">
            <a:extLst>
              <a:ext uri="{FF2B5EF4-FFF2-40B4-BE49-F238E27FC236}">
                <a16:creationId xmlns:a16="http://schemas.microsoft.com/office/drawing/2014/main" id="{AF16938D-858F-C483-AB39-1CA424E51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905" y="3508768"/>
            <a:ext cx="9766190" cy="276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11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838200" y="3905833"/>
            <a:ext cx="4215063" cy="2398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Evaluation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5EC5B5-9F5A-A79C-605A-9A8AC66C273D}"/>
              </a:ext>
            </a:extLst>
          </p:cNvPr>
          <p:cNvSpPr txBox="1"/>
          <p:nvPr/>
        </p:nvSpPr>
        <p:spPr>
          <a:xfrm>
            <a:off x="5630779" y="3884452"/>
            <a:ext cx="5723021" cy="2398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Time to train and time to predict are important factors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Both train-test split and dedicated test dataset with many samples used to evaluate models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MLP with 3 layers was the highest ranked</a:t>
            </a:r>
          </a:p>
        </p:txBody>
      </p:sp>
      <p:pic>
        <p:nvPicPr>
          <p:cNvPr id="9" name="Picture 8" descr="Calendar&#10;&#10;Description automatically generated">
            <a:extLst>
              <a:ext uri="{FF2B5EF4-FFF2-40B4-BE49-F238E27FC236}">
                <a16:creationId xmlns:a16="http://schemas.microsoft.com/office/drawing/2014/main" id="{EA0EDCD8-EB2C-5C7A-B35E-2BE214D69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963" y="221982"/>
            <a:ext cx="9226074" cy="264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32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804672" y="3121701"/>
            <a:ext cx="3476488" cy="17865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MLP 4-Layers Visualization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A49703B-2CB7-FA32-4CE2-F5AAAACD0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409" y="743798"/>
            <a:ext cx="2898463" cy="5367528"/>
          </a:xfrm>
          <a:custGeom>
            <a:avLst/>
            <a:gdLst/>
            <a:ahLst/>
            <a:cxnLst/>
            <a:rect l="l" t="t" r="r" b="b"/>
            <a:pathLst>
              <a:path w="5017317" h="5380277">
                <a:moveTo>
                  <a:pt x="0" y="0"/>
                </a:moveTo>
                <a:lnTo>
                  <a:pt x="5017317" y="0"/>
                </a:lnTo>
                <a:lnTo>
                  <a:pt x="5017317" y="5380277"/>
                </a:lnTo>
                <a:lnTo>
                  <a:pt x="0" y="53802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87473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630936" y="502920"/>
            <a:ext cx="341985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Training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5EC5B5-9F5A-A79C-605A-9A8AC66C273D}"/>
              </a:ext>
            </a:extLst>
          </p:cNvPr>
          <p:cNvSpPr txBox="1"/>
          <p:nvPr/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With </a:t>
            </a:r>
            <a:r>
              <a:rPr lang="en-US" sz="1000" b="1" dirty="0" err="1"/>
              <a:t>Keras</a:t>
            </a:r>
            <a:r>
              <a:rPr lang="en-US" sz="1000" b="1" dirty="0"/>
              <a:t>, Multi-Layer </a:t>
            </a:r>
            <a:r>
              <a:rPr lang="en-US" sz="1000" b="1" dirty="0" err="1"/>
              <a:t>Perceptrons</a:t>
            </a:r>
            <a:r>
              <a:rPr lang="en-US" sz="1000" b="1" dirty="0"/>
              <a:t> took appropriate time to training, but scaled with the complexity of the network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0" b="1" dirty="0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LSTM and GRU models took more than double as long to train as feed forward networks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0" b="1" dirty="0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Epochs gave diminishing returns over time, the more epochs for training meant that less time could be used experimenting with other models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A48CB17-C5EE-4377-4713-26B306921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2632922"/>
            <a:ext cx="10917936" cy="327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133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1051560" y="586822"/>
            <a:ext cx="36576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latin typeface="+mj-lt"/>
                <a:ea typeface="+mj-ea"/>
                <a:cs typeface="+mj-cs"/>
              </a:rPr>
              <a:t>PyCaret Leaderboard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5EC5B5-9F5A-A79C-605A-9A8AC66C273D}"/>
              </a:ext>
            </a:extLst>
          </p:cNvPr>
          <p:cNvSpPr txBox="1"/>
          <p:nvPr/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/>
              <a:t>PyCaret is another open-source AutoML Library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/>
              <a:t>PyCaret provides a nice interface for evaluating the best model</a:t>
            </a:r>
          </a:p>
        </p:txBody>
      </p:sp>
      <p:pic>
        <p:nvPicPr>
          <p:cNvPr id="4" name="Picture 3" descr="Text, table&#10;&#10;Description automatically generated">
            <a:extLst>
              <a:ext uri="{FF2B5EF4-FFF2-40B4-BE49-F238E27FC236}">
                <a16:creationId xmlns:a16="http://schemas.microsoft.com/office/drawing/2014/main" id="{84DC7F59-F003-E207-3F5F-87FBE9D38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0" y="2729397"/>
            <a:ext cx="5085934" cy="3483864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132B2333-3582-1168-A49B-14E05E8CE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080" y="2729397"/>
            <a:ext cx="5380484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43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Multi-Class Classification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5EC5B5-9F5A-A79C-605A-9A8AC66C273D}"/>
              </a:ext>
            </a:extLst>
          </p:cNvPr>
          <p:cNvSpPr txBox="1"/>
          <p:nvPr/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10 Classes to predict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Much lower in accuracy</a:t>
            </a:r>
          </a:p>
        </p:txBody>
      </p:sp>
      <p:pic>
        <p:nvPicPr>
          <p:cNvPr id="5" name="Picture 4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422F76ED-B2A9-12B6-28FD-A2E852224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2898957"/>
            <a:ext cx="11164824" cy="31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2E9A9BE-212F-8A55-6140-001DD2C02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65" r="26563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8B8998-11EC-DD48-97FA-57329B9BF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CAPSTONE OVERVIEW</a:t>
            </a:r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506FE-385E-9E6A-3552-D7598862C237}"/>
              </a:ext>
            </a:extLst>
          </p:cNvPr>
          <p:cNvSpPr txBox="1"/>
          <p:nvPr/>
        </p:nvSpPr>
        <p:spPr>
          <a:xfrm>
            <a:off x="7531610" y="2434200"/>
            <a:ext cx="4287010" cy="416091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 fontScale="925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Evidence suggests the US loses hundreds of billions to cybercrime annually – according to NIST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high-profile hack of Equifax has cost the company $3.8B and potentially affected 143 million people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Attackers keep seeking novel attack vectors to exploit vulnerable software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Companies need tools to mitigate the risk of cyberattack </a:t>
            </a:r>
          </a:p>
        </p:txBody>
      </p:sp>
    </p:spTree>
    <p:extLst>
      <p:ext uri="{BB962C8B-B14F-4D97-AF65-F5344CB8AC3E}">
        <p14:creationId xmlns:p14="http://schemas.microsoft.com/office/powerpoint/2010/main" val="3299039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589560" y="856180"/>
            <a:ext cx="4560584" cy="1128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 dirty="0">
                <a:latin typeface="+mj-lt"/>
                <a:ea typeface="+mj-ea"/>
                <a:cs typeface="+mj-cs"/>
              </a:rPr>
              <a:t>Multi-Class Confusion Matrix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5EC5B5-9F5A-A79C-605A-9A8AC66C273D}"/>
              </a:ext>
            </a:extLst>
          </p:cNvPr>
          <p:cNvSpPr txBox="1"/>
          <p:nvPr/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Confusion matrix produced from 4-layer MLP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DoS and Exploits are the most confused categories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Exploit is the most confused category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B2164EEC-B469-910A-82D2-C0726FBBD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173" y="719949"/>
            <a:ext cx="5700699" cy="541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1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3153885" y="643467"/>
            <a:ext cx="6001547" cy="1484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1197864">
              <a:lnSpc>
                <a:spcPct val="90000"/>
              </a:lnSpc>
              <a:spcBef>
                <a:spcPct val="0"/>
              </a:spcBef>
              <a:spcAft>
                <a:spcPts val="786"/>
              </a:spcAft>
            </a:pPr>
            <a:r>
              <a:rPr lang="en-US" sz="4847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Proposed Architecture</a:t>
            </a:r>
            <a:endParaRPr lang="en-US" sz="3700" b="1">
              <a:latin typeface="+mj-lt"/>
              <a:ea typeface="+mj-ea"/>
              <a:cs typeface="+mj-cs"/>
            </a:endParaRP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74A99233-C893-EF0C-9897-C620ED241541}"/>
              </a:ext>
            </a:extLst>
          </p:cNvPr>
          <p:cNvSpPr/>
          <p:nvPr/>
        </p:nvSpPr>
        <p:spPr>
          <a:xfrm rot="5400000">
            <a:off x="1262012" y="3079779"/>
            <a:ext cx="703704" cy="251197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6729DF-326D-B358-C818-FFEBAAFC6AD9}"/>
              </a:ext>
            </a:extLst>
          </p:cNvPr>
          <p:cNvSpPr txBox="1"/>
          <p:nvPr/>
        </p:nvSpPr>
        <p:spPr>
          <a:xfrm>
            <a:off x="589560" y="3614582"/>
            <a:ext cx="187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Incoming Queue</a:t>
            </a:r>
            <a:endParaRPr lang="en-US" dirty="0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6FE2297-27D1-E7E6-A78F-9C6490BE9634}"/>
              </a:ext>
            </a:extLst>
          </p:cNvPr>
          <p:cNvSpPr/>
          <p:nvPr/>
        </p:nvSpPr>
        <p:spPr>
          <a:xfrm>
            <a:off x="3263462" y="3980798"/>
            <a:ext cx="1224455" cy="8040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Workers</a:t>
            </a:r>
            <a:endParaRPr lang="en-US" dirty="0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BA1C94AC-9B0C-E639-3973-F4AA2C4E6E2B}"/>
              </a:ext>
            </a:extLst>
          </p:cNvPr>
          <p:cNvSpPr/>
          <p:nvPr/>
        </p:nvSpPr>
        <p:spPr>
          <a:xfrm>
            <a:off x="3415862" y="4133198"/>
            <a:ext cx="1224455" cy="8040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Workers</a:t>
            </a:r>
            <a:endParaRPr lang="en-US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2BA8F5A6-2DEC-02CE-423B-A2E2378D77DA}"/>
              </a:ext>
            </a:extLst>
          </p:cNvPr>
          <p:cNvSpPr/>
          <p:nvPr/>
        </p:nvSpPr>
        <p:spPr>
          <a:xfrm>
            <a:off x="3568262" y="4285598"/>
            <a:ext cx="1224455" cy="8040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Workers</a:t>
            </a:r>
            <a:endParaRPr lang="en-US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AE52B52-EA93-000D-1F16-AA3C344D6AD7}"/>
              </a:ext>
            </a:extLst>
          </p:cNvPr>
          <p:cNvCxnSpPr>
            <a:cxnSpLocks/>
            <a:stCxn id="27" idx="1"/>
            <a:endCxn id="33" idx="1"/>
          </p:cNvCxnSpPr>
          <p:nvPr/>
        </p:nvCxnSpPr>
        <p:spPr>
          <a:xfrm>
            <a:off x="2869852" y="4335767"/>
            <a:ext cx="393610" cy="47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Left Brace 38">
            <a:extLst>
              <a:ext uri="{FF2B5EF4-FFF2-40B4-BE49-F238E27FC236}">
                <a16:creationId xmlns:a16="http://schemas.microsoft.com/office/drawing/2014/main" id="{45DFB08A-F422-9E68-700F-2D6F70D04D7D}"/>
              </a:ext>
            </a:extLst>
          </p:cNvPr>
          <p:cNvSpPr/>
          <p:nvPr/>
        </p:nvSpPr>
        <p:spPr>
          <a:xfrm rot="5400000">
            <a:off x="3658332" y="3186529"/>
            <a:ext cx="434712" cy="9196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1359288-A588-6CBD-D1E3-726FB1CAAB90}"/>
              </a:ext>
            </a:extLst>
          </p:cNvPr>
          <p:cNvSpPr/>
          <p:nvPr/>
        </p:nvSpPr>
        <p:spPr>
          <a:xfrm>
            <a:off x="3036568" y="2061190"/>
            <a:ext cx="1924052" cy="13453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nip Diagonal Corner Rectangle 42">
            <a:extLst>
              <a:ext uri="{FF2B5EF4-FFF2-40B4-BE49-F238E27FC236}">
                <a16:creationId xmlns:a16="http://schemas.microsoft.com/office/drawing/2014/main" id="{C60A3D70-16A1-3896-953A-AB628253394F}"/>
              </a:ext>
            </a:extLst>
          </p:cNvPr>
          <p:cNvSpPr/>
          <p:nvPr/>
        </p:nvSpPr>
        <p:spPr>
          <a:xfrm>
            <a:off x="3263462" y="2138979"/>
            <a:ext cx="1124092" cy="9144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nip Diagonal Corner Rectangle 45">
            <a:extLst>
              <a:ext uri="{FF2B5EF4-FFF2-40B4-BE49-F238E27FC236}">
                <a16:creationId xmlns:a16="http://schemas.microsoft.com/office/drawing/2014/main" id="{B7A82AD6-52A8-F15D-D24E-D1ECC2ECB08F}"/>
              </a:ext>
            </a:extLst>
          </p:cNvPr>
          <p:cNvSpPr/>
          <p:nvPr/>
        </p:nvSpPr>
        <p:spPr>
          <a:xfrm>
            <a:off x="3415862" y="2291379"/>
            <a:ext cx="1124092" cy="9144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nip Diagonal Corner Rectangle 46">
            <a:extLst>
              <a:ext uri="{FF2B5EF4-FFF2-40B4-BE49-F238E27FC236}">
                <a16:creationId xmlns:a16="http://schemas.microsoft.com/office/drawing/2014/main" id="{392E7389-B7D6-CD71-4AB0-19BC1423B29E}"/>
              </a:ext>
            </a:extLst>
          </p:cNvPr>
          <p:cNvSpPr/>
          <p:nvPr/>
        </p:nvSpPr>
        <p:spPr>
          <a:xfrm>
            <a:off x="3568262" y="2443779"/>
            <a:ext cx="1124092" cy="9144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Packet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4EC904E-AB2B-4324-A0B7-B6EF74CAC3B6}"/>
              </a:ext>
            </a:extLst>
          </p:cNvPr>
          <p:cNvSpPr txBox="1"/>
          <p:nvPr/>
        </p:nvSpPr>
        <p:spPr>
          <a:xfrm>
            <a:off x="3415860" y="5302980"/>
            <a:ext cx="4847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worker analyzes a short window of packets, extracts metadata and predicts likelihood of malicious content in the packets analyzed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7CC74A6-6473-000F-CA53-254479C6AF20}"/>
              </a:ext>
            </a:extLst>
          </p:cNvPr>
          <p:cNvSpPr/>
          <p:nvPr/>
        </p:nvSpPr>
        <p:spPr>
          <a:xfrm>
            <a:off x="5280528" y="4054705"/>
            <a:ext cx="1890025" cy="961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Triage</a:t>
            </a:r>
          </a:p>
          <a:p>
            <a:pPr algn="ctr"/>
            <a:r>
              <a:rPr lang="en-US" dirty="0"/>
              <a:t>Binary Classifier</a:t>
            </a:r>
          </a:p>
          <a:p>
            <a:pPr algn="ctr"/>
            <a:endParaRPr lang="en-US" dirty="0"/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D44AD17A-CC87-52C3-3E61-A46072FE5DB4}"/>
              </a:ext>
            </a:extLst>
          </p:cNvPr>
          <p:cNvCxnSpPr>
            <a:stCxn id="37" idx="3"/>
            <a:endCxn id="52" idx="1"/>
          </p:cNvCxnSpPr>
          <p:nvPr/>
        </p:nvCxnSpPr>
        <p:spPr>
          <a:xfrm flipV="1">
            <a:off x="4792717" y="4535219"/>
            <a:ext cx="487811" cy="1524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DB1DC97F-2383-D7A3-5412-4D16B8EAA655}"/>
              </a:ext>
            </a:extLst>
          </p:cNvPr>
          <p:cNvCxnSpPr>
            <a:cxnSpLocks/>
            <a:stCxn id="52" idx="3"/>
            <a:endCxn id="58" idx="1"/>
          </p:cNvCxnSpPr>
          <p:nvPr/>
        </p:nvCxnSpPr>
        <p:spPr>
          <a:xfrm>
            <a:off x="7170553" y="4535219"/>
            <a:ext cx="720744" cy="7483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74A8F63-DA46-8235-29EF-301A0215318E}"/>
              </a:ext>
            </a:extLst>
          </p:cNvPr>
          <p:cNvCxnSpPr>
            <a:cxnSpLocks/>
          </p:cNvCxnSpPr>
          <p:nvPr/>
        </p:nvCxnSpPr>
        <p:spPr>
          <a:xfrm>
            <a:off x="3022252" y="4488167"/>
            <a:ext cx="393610" cy="47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AE6132DE-358D-71DB-8BB7-7001AD61F0C5}"/>
              </a:ext>
            </a:extLst>
          </p:cNvPr>
          <p:cNvSpPr/>
          <p:nvPr/>
        </p:nvSpPr>
        <p:spPr>
          <a:xfrm>
            <a:off x="7891297" y="4803054"/>
            <a:ext cx="1890025" cy="961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Done</a:t>
            </a:r>
          </a:p>
          <a:p>
            <a:pPr algn="ctr"/>
            <a:endParaRPr lang="en-US" dirty="0"/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DA6E2CEF-DB75-450C-6833-593335347415}"/>
              </a:ext>
            </a:extLst>
          </p:cNvPr>
          <p:cNvCxnSpPr>
            <a:cxnSpLocks/>
            <a:stCxn id="52" idx="3"/>
            <a:endCxn id="61" idx="1"/>
          </p:cNvCxnSpPr>
          <p:nvPr/>
        </p:nvCxnSpPr>
        <p:spPr>
          <a:xfrm flipV="1">
            <a:off x="7170553" y="3836472"/>
            <a:ext cx="568344" cy="6987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97288800-67B9-EB09-1878-AF4F62D2BEF4}"/>
              </a:ext>
            </a:extLst>
          </p:cNvPr>
          <p:cNvSpPr/>
          <p:nvPr/>
        </p:nvSpPr>
        <p:spPr>
          <a:xfrm>
            <a:off x="7738897" y="3355958"/>
            <a:ext cx="1890025" cy="961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Multiclass Classifier</a:t>
            </a:r>
          </a:p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FE314EB-6EA3-DC19-EF85-3FB284829FE0}"/>
              </a:ext>
            </a:extLst>
          </p:cNvPr>
          <p:cNvSpPr/>
          <p:nvPr/>
        </p:nvSpPr>
        <p:spPr>
          <a:xfrm>
            <a:off x="10126880" y="3336515"/>
            <a:ext cx="1890025" cy="961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Alert</a:t>
            </a:r>
          </a:p>
          <a:p>
            <a:pPr algn="ctr"/>
            <a:endParaRPr lang="en-US" dirty="0"/>
          </a:p>
        </p:txBody>
      </p: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00E0E78E-2696-DF31-6569-AF8756F4317A}"/>
              </a:ext>
            </a:extLst>
          </p:cNvPr>
          <p:cNvCxnSpPr>
            <a:stCxn id="61" idx="3"/>
            <a:endCxn id="64" idx="1"/>
          </p:cNvCxnSpPr>
          <p:nvPr/>
        </p:nvCxnSpPr>
        <p:spPr>
          <a:xfrm flipV="1">
            <a:off x="9628922" y="3817029"/>
            <a:ext cx="497958" cy="194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4775E031-E9E9-3DB9-ADBF-A7A745516B11}"/>
              </a:ext>
            </a:extLst>
          </p:cNvPr>
          <p:cNvSpPr txBox="1"/>
          <p:nvPr/>
        </p:nvSpPr>
        <p:spPr>
          <a:xfrm rot="16200000">
            <a:off x="6679951" y="3630700"/>
            <a:ext cx="1313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Malicious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1545028-A3F9-4EFA-0850-FD69919AB732}"/>
              </a:ext>
            </a:extLst>
          </p:cNvPr>
          <p:cNvSpPr txBox="1"/>
          <p:nvPr/>
        </p:nvSpPr>
        <p:spPr>
          <a:xfrm rot="16200000">
            <a:off x="7004517" y="4510897"/>
            <a:ext cx="1313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Normal</a:t>
            </a:r>
          </a:p>
        </p:txBody>
      </p:sp>
    </p:spTree>
    <p:extLst>
      <p:ext uri="{BB962C8B-B14F-4D97-AF65-F5344CB8AC3E}">
        <p14:creationId xmlns:p14="http://schemas.microsoft.com/office/powerpoint/2010/main" val="386607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1256522" y="591829"/>
            <a:ext cx="3939688" cy="5583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graphicFrame>
        <p:nvGraphicFramePr>
          <p:cNvPr id="13" name="TextBox 10">
            <a:extLst>
              <a:ext uri="{FF2B5EF4-FFF2-40B4-BE49-F238E27FC236}">
                <a16:creationId xmlns:a16="http://schemas.microsoft.com/office/drawing/2014/main" id="{73F188CA-5DBB-E4F4-8B21-D26134BDAA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4165332"/>
              </p:ext>
            </p:extLst>
          </p:nvPr>
        </p:nvGraphicFramePr>
        <p:xfrm>
          <a:off x="5492710" y="671805"/>
          <a:ext cx="5861090" cy="5503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3779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6590662" y="4267832"/>
            <a:ext cx="4805996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Questions</a:t>
            </a:r>
          </a:p>
        </p:txBody>
      </p: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35742163-0BC2-AA21-52EC-7BAEEB63D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85485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8998-11EC-DD48-97FA-57329B9BF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Dataset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506FE-385E-9E6A-3552-D7598862C237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UNSW-NB15 Dataset from University of South Wales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Originates from 100GB of raw </a:t>
            </a:r>
            <a:r>
              <a:rPr lang="en-US" sz="1500" dirty="0" err="1"/>
              <a:t>tcpdump</a:t>
            </a:r>
            <a:r>
              <a:rPr lang="en-US" sz="1500" dirty="0"/>
              <a:t> data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Contains 49 features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Train data set has 175,341 records and test dataset has 82,332 records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Has nine types of attacks, namely, </a:t>
            </a:r>
            <a:r>
              <a:rPr lang="en-US" sz="1500" dirty="0" err="1"/>
              <a:t>Fuzzers</a:t>
            </a:r>
            <a:r>
              <a:rPr lang="en-US" sz="1500" dirty="0"/>
              <a:t>, Analysis, Backdoors, DoS, Exploits, Generic, Reconnaissance, Shellcode and Worms</a:t>
            </a:r>
          </a:p>
        </p:txBody>
      </p:sp>
      <p:pic>
        <p:nvPicPr>
          <p:cNvPr id="4" name="Picture 3" descr="A person wearing a mask&#10;&#10;Description automatically generated with medium confidence">
            <a:extLst>
              <a:ext uri="{FF2B5EF4-FFF2-40B4-BE49-F238E27FC236}">
                <a16:creationId xmlns:a16="http://schemas.microsoft.com/office/drawing/2014/main" id="{277B5F61-1FCC-949D-24A5-1DE6DACCD5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77" r="6375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05164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tcpdump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506FE-385E-9E6A-3552-D7598862C237}"/>
              </a:ext>
            </a:extLst>
          </p:cNvPr>
          <p:cNvSpPr txBox="1"/>
          <p:nvPr/>
        </p:nvSpPr>
        <p:spPr>
          <a:xfrm>
            <a:off x="643469" y="1782981"/>
            <a:ext cx="4008384" cy="439398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A powerful command-line packet analyzer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In networking, a packet is a small segment of a larger message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You can think of IP packets like postal letters: the header is the envelope with all the routing information that's needed by the post office, and the payload is the letter that's read only by the recipient.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TCP/IP - Transmission Control Protocol/Internet Protocol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0D41D47-5CC0-B5FE-D5F9-81A3B7CFD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5320" y="1898646"/>
            <a:ext cx="6253212" cy="413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69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841247" y="978619"/>
            <a:ext cx="3410712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latin typeface="+mj-lt"/>
                <a:ea typeface="+mj-ea"/>
                <a:cs typeface="+mj-cs"/>
              </a:rPr>
              <a:t>OSI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506FE-385E-9E6A-3552-D7598862C237}"/>
              </a:ext>
            </a:extLst>
          </p:cNvPr>
          <p:cNvSpPr txBox="1"/>
          <p:nvPr/>
        </p:nvSpPr>
        <p:spPr>
          <a:xfrm>
            <a:off x="841247" y="2359152"/>
            <a:ext cx="3410712" cy="342504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OSI is short for Open Systems Interconnection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TCP and UDP fall into the Transport Layer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Each layer above depends on services provided by the layers below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Divided into upper and lower layers. Upper layer includes Application, Presentation and Session Layers. Lower level includes Transport, Network, Data Link and Physical Layers</a:t>
            </a:r>
          </a:p>
        </p:txBody>
      </p:sp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7C8B878C-56D6-D167-BFA9-6D1269109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5" r="-2" b="-2"/>
          <a:stretch/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17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1168378" y="1006512"/>
            <a:ext cx="7495561" cy="10041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822960">
              <a:lnSpc>
                <a:spcPct val="90000"/>
              </a:lnSpc>
              <a:spcBef>
                <a:spcPct val="0"/>
              </a:spcBef>
              <a:spcAft>
                <a:spcPts val="540"/>
              </a:spcAft>
            </a:pPr>
            <a:r>
              <a:rPr lang="en-US" sz="252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Example – Demo with Packet Sniffer and </a:t>
            </a:r>
            <a:r>
              <a:rPr lang="en-US" sz="252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cURL</a:t>
            </a:r>
            <a:endParaRPr lang="en-US" sz="2800" b="1" dirty="0"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506FE-385E-9E6A-3552-D7598862C237}"/>
              </a:ext>
            </a:extLst>
          </p:cNvPr>
          <p:cNvSpPr txBox="1"/>
          <p:nvPr/>
        </p:nvSpPr>
        <p:spPr>
          <a:xfrm>
            <a:off x="1168379" y="1899358"/>
            <a:ext cx="3095530" cy="310853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defTabSz="822960">
              <a:lnSpc>
                <a:spcPct val="90000"/>
              </a:lnSpc>
              <a:spcAft>
                <a:spcPts val="540"/>
              </a:spcAft>
            </a:pPr>
            <a:endParaRPr lang="en-US" sz="1400" dirty="0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AE3ED3A-F4BD-1150-4DEE-E4BBCB3B0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508513"/>
            <a:ext cx="5294077" cy="3342973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DB9179D-E876-9197-3B34-D5F436754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294" y="2502480"/>
            <a:ext cx="5680392" cy="33429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6D4064-1CAB-2CAF-ED68-73B30BB518A2}"/>
              </a:ext>
            </a:extLst>
          </p:cNvPr>
          <p:cNvSpPr txBox="1"/>
          <p:nvPr/>
        </p:nvSpPr>
        <p:spPr>
          <a:xfrm>
            <a:off x="643467" y="2091346"/>
            <a:ext cx="2424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– No Encryption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1B0DA1-CD4A-C84C-2D2E-8991DB675F10}"/>
              </a:ext>
            </a:extLst>
          </p:cNvPr>
          <p:cNvSpPr txBox="1"/>
          <p:nvPr/>
        </p:nvSpPr>
        <p:spPr>
          <a:xfrm>
            <a:off x="5904464" y="2038973"/>
            <a:ext cx="5936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 – Packet data is encrypted with Public/Private Key</a:t>
            </a:r>
          </a:p>
        </p:txBody>
      </p:sp>
    </p:spTree>
    <p:extLst>
      <p:ext uri="{BB962C8B-B14F-4D97-AF65-F5344CB8AC3E}">
        <p14:creationId xmlns:p14="http://schemas.microsoft.com/office/powerpoint/2010/main" val="1135904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Features in the Dataset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7DEB2AC3-7847-AEF3-4792-5B08FD84D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587" y="643466"/>
            <a:ext cx="6494157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902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6751180" y="895369"/>
            <a:ext cx="4724530" cy="29758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Sample Records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0395DEB-E955-E500-FFE1-C2049E762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65" y="1138488"/>
            <a:ext cx="5406738" cy="458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02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638882" y="639193"/>
            <a:ext cx="3571810" cy="3573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Attacks by Category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3EEE7EFB-8C05-F1AA-204F-4D6098B8B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673731"/>
            <a:ext cx="7214616" cy="548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32098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597403637F1143B22007ED716A5597" ma:contentTypeVersion="4" ma:contentTypeDescription="Create a new document." ma:contentTypeScope="" ma:versionID="f7cf22a309d8c22493a425d5bad382c2">
  <xsd:schema xmlns:xsd="http://www.w3.org/2001/XMLSchema" xmlns:xs="http://www.w3.org/2001/XMLSchema" xmlns:p="http://schemas.microsoft.com/office/2006/metadata/properties" xmlns:ns2="b80bd50c-56d5-4f61-a273-4e8533f48036" xmlns:ns3="f1d2fde9-113e-476e-86c5-44f205257008" targetNamespace="http://schemas.microsoft.com/office/2006/metadata/properties" ma:root="true" ma:fieldsID="dc2d9048359c9d6e8d0319b2d843667e" ns2:_="" ns3:_="">
    <xsd:import namespace="b80bd50c-56d5-4f61-a273-4e8533f48036"/>
    <xsd:import namespace="f1d2fde9-113e-476e-86c5-44f20525700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0bd50c-56d5-4f61-a273-4e8533f4803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d2fde9-113e-476e-86c5-44f2052570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CF84F97-A960-48C7-B1F7-41CDAAFBFF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0bd50c-56d5-4f61-a273-4e8533f48036"/>
    <ds:schemaRef ds:uri="f1d2fde9-113e-476e-86c5-44f20525700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7C4CFBE-C8AA-4AC7-B1A1-A519363C6A9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AF67FC7-DE10-47ED-9CCB-09E860EF30F2}">
  <ds:schemaRefs>
    <ds:schemaRef ds:uri="http://purl.org/dc/dcmitype/"/>
    <ds:schemaRef ds:uri="http://purl.org/dc/terms/"/>
    <ds:schemaRef ds:uri="http://purl.org/dc/elements/1.1/"/>
    <ds:schemaRef ds:uri="b80bd50c-56d5-4f61-a273-4e8533f480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f1d2fde9-113e-476e-86c5-44f205257008"/>
    <ds:schemaRef ds:uri="http://schemas.microsoft.com/office/2006/metadata/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tf66906339_win32</Template>
  <TotalTime>0</TotalTime>
  <Words>1213</Words>
  <Application>Microsoft Macintosh PowerPoint</Application>
  <PresentationFormat>Widescreen</PresentationFormat>
  <Paragraphs>209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Segoe UI</vt:lpstr>
      <vt:lpstr>Segoe UI Light</vt:lpstr>
      <vt:lpstr>Balancing Act</vt:lpstr>
      <vt:lpstr>Wellspring</vt:lpstr>
      <vt:lpstr>Star of the show</vt:lpstr>
      <vt:lpstr>Amusements</vt:lpstr>
      <vt:lpstr>EAI Capstone Project  Intrusion Detection System Using Artificial Intelligence </vt:lpstr>
      <vt:lpstr>CAPSTONE OVERVIEW</vt:lpstr>
      <vt:lpstr>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Experiential Network Projects: PNI Therapeutics </dc:title>
  <dc:creator/>
  <cp:lastModifiedBy/>
  <cp:revision>1</cp:revision>
  <dcterms:created xsi:type="dcterms:W3CDTF">2021-12-08T21:54:28Z</dcterms:created>
  <dcterms:modified xsi:type="dcterms:W3CDTF">2023-03-29T02:29:14Z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0x010100BE597403637F1143B22007ED716A5597</vt:lpwstr>
  </property>
</Properties>
</file>